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17"/>
  </p:notesMasterIdLst>
  <p:sldIdLst>
    <p:sldId id="257" r:id="rId3"/>
    <p:sldId id="258" r:id="rId4"/>
    <p:sldId id="276" r:id="rId5"/>
    <p:sldId id="277" r:id="rId6"/>
    <p:sldId id="259" r:id="rId7"/>
    <p:sldId id="260" r:id="rId8"/>
    <p:sldId id="278" r:id="rId9"/>
    <p:sldId id="261" r:id="rId10"/>
    <p:sldId id="273" r:id="rId11"/>
    <p:sldId id="267" r:id="rId12"/>
    <p:sldId id="268" r:id="rId13"/>
    <p:sldId id="269" r:id="rId14"/>
    <p:sldId id="270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66" autoAdjust="0"/>
  </p:normalViewPr>
  <p:slideViewPr>
    <p:cSldViewPr snapToGrid="0">
      <p:cViewPr>
        <p:scale>
          <a:sx n="96" d="100"/>
          <a:sy n="96" d="100"/>
        </p:scale>
        <p:origin x="-1099" y="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DFC95-7337-452D-9C63-4CB6F7F40B4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15B4D-5F58-4EF6-8953-6576662C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0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025754" y="0"/>
            <a:ext cx="312181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5"/>
          <p:cNvSpPr/>
          <p:nvPr userDrawn="1"/>
        </p:nvSpPr>
        <p:spPr>
          <a:xfrm>
            <a:off x="616545" y="1651000"/>
            <a:ext cx="197234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8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26580" y="-38100"/>
            <a:ext cx="2993397" cy="3515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621003" y="2257862"/>
            <a:ext cx="4761267" cy="2157063"/>
          </a:xfrm>
          <a:prstGeom prst="rect">
            <a:avLst/>
          </a:prstGeom>
        </p:spPr>
        <p:txBody>
          <a:bodyPr vert="horz" lIns="0" tIns="19202" rIns="0" bIns="0"/>
          <a:lstStyle>
            <a:lvl1pPr marL="0" marR="0" indent="0" algn="l" defTabSz="346702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cap="all" spc="-344" normalizeH="0" baseline="0">
                <a:solidFill>
                  <a:schemeClr val="bg1"/>
                </a:solidFill>
                <a:latin typeface="Effra heavy"/>
                <a:cs typeface="Effra heavy"/>
              </a:defRPr>
            </a:lvl1pPr>
          </a:lstStyle>
          <a:p>
            <a:r>
              <a:rPr lang="sv-SE" dirty="0">
                <a:solidFill>
                  <a:srgbClr val="FEC900"/>
                </a:solidFill>
              </a:rPr>
              <a:t>Titel på</a:t>
            </a:r>
            <a:br>
              <a:rPr lang="sv-SE" dirty="0">
                <a:solidFill>
                  <a:srgbClr val="FEC900"/>
                </a:solidFill>
              </a:rPr>
            </a:br>
            <a:r>
              <a:rPr lang="sv-SE" dirty="0"/>
              <a:t>Föredraget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0"/>
          </p:nvPr>
        </p:nvSpPr>
        <p:spPr>
          <a:xfrm>
            <a:off x="616545" y="1327505"/>
            <a:ext cx="2981715" cy="304800"/>
          </a:xfrm>
          <a:prstGeom prst="rect">
            <a:avLst/>
          </a:prstGeom>
        </p:spPr>
        <p:txBody>
          <a:bodyPr vert="horz" lIns="0" tIns="19202" rIns="0" bIns="0"/>
          <a:lstStyle>
            <a:lvl1pPr marL="0" marR="0" indent="0" defTabSz="346702" eaLnBrk="1" fontAlgn="auto" latinLnBrk="0" hangingPunct="1">
              <a:lnSpc>
                <a:spcPct val="100000"/>
              </a:lnSpc>
              <a:spcBef>
                <a:spcPts val="2478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400" cap="all" baseline="0">
                <a:solidFill>
                  <a:schemeClr val="bg1"/>
                </a:solidFill>
                <a:latin typeface="Effr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377875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rot="5400000" flipV="1">
            <a:off x="4341976" y="2044098"/>
            <a:ext cx="1396155" cy="8280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Bildobjekt 9" descr="Skärmavbild 2015-10-08 kl. 10.03.3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9730"/>
            <a:ext cx="1031861" cy="508306"/>
          </a:xfrm>
          <a:prstGeom prst="rect">
            <a:avLst/>
          </a:prstGeom>
        </p:spPr>
      </p:pic>
      <p:pic>
        <p:nvPicPr>
          <p:cNvPr id="6" name="pasted-image.pdf"/>
          <p:cNvPicPr/>
          <p:nvPr userDrawn="1"/>
        </p:nvPicPr>
        <p:blipFill>
          <a:blip r:embed="rId4">
            <a:clrChange>
              <a:clrFrom>
                <a:srgbClr val="383635"/>
              </a:clrFrom>
              <a:clrTo>
                <a:srgbClr val="38363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80512" cy="63813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8313" y="1196975"/>
            <a:ext cx="8211287" cy="4923296"/>
          </a:xfrm>
          <a:prstGeom prst="rect">
            <a:avLst/>
          </a:prstGeom>
        </p:spPr>
        <p:txBody>
          <a:bodyPr/>
          <a:lstStyle>
            <a:lvl1pPr>
              <a:buClr>
                <a:srgbClr val="FFBF00"/>
              </a:buClr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Clr>
                <a:srgbClr val="FFBF00"/>
              </a:buCl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buClr>
                <a:srgbClr val="FFBF00"/>
              </a:buCl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buClr>
                <a:srgbClr val="FFBF00"/>
              </a:buCl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buClr>
                <a:srgbClr val="FFBF00"/>
              </a:buCl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7" name="Straight Connector 5"/>
          <p:cNvCxnSpPr>
            <a:cxnSpLocks noChangeShapeType="1"/>
          </p:cNvCxnSpPr>
          <p:nvPr userDrawn="1"/>
        </p:nvCxnSpPr>
        <p:spPr bwMode="auto">
          <a:xfrm>
            <a:off x="429234" y="907133"/>
            <a:ext cx="8262937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89908" y="6618716"/>
            <a:ext cx="360000" cy="1282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nb-NO" sz="800" kern="1200" smtClean="0">
                <a:solidFill>
                  <a:schemeClr val="bg1"/>
                </a:solidFill>
                <a:latin typeface="+mn-lt"/>
                <a:ea typeface="ヒラギノ角ゴ ProN W3" charset="-128"/>
                <a:cs typeface="+mn-cs"/>
                <a:sym typeface="GillSans" charset="0"/>
              </a:defRPr>
            </a:lvl1pPr>
          </a:lstStyle>
          <a:p>
            <a:fld id="{E9949913-A76F-43DF-AC4E-B61A33296C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ubrik 1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rgbClr val="FFBF00"/>
                </a:solidFill>
                <a:latin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499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8312" y="1654438"/>
            <a:ext cx="8211287" cy="4510866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FBF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BF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BF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BF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BF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468312" y="1195638"/>
            <a:ext cx="8208143" cy="3147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0" name="Straight Connector 5"/>
          <p:cNvCxnSpPr>
            <a:cxnSpLocks noChangeShapeType="1"/>
          </p:cNvCxnSpPr>
          <p:nvPr userDrawn="1"/>
        </p:nvCxnSpPr>
        <p:spPr bwMode="auto">
          <a:xfrm>
            <a:off x="429234" y="907133"/>
            <a:ext cx="8262937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89908" y="6618716"/>
            <a:ext cx="360000" cy="1282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nb-NO" sz="800" kern="1200" smtClean="0">
                <a:solidFill>
                  <a:schemeClr val="bg1"/>
                </a:solidFill>
                <a:latin typeface="+mn-lt"/>
                <a:ea typeface="ヒラギノ角ゴ ProN W3" charset="-128"/>
                <a:cs typeface="+mn-cs"/>
                <a:sym typeface="GillSans" charset="0"/>
              </a:defRPr>
            </a:lvl1pPr>
          </a:lstStyle>
          <a:p>
            <a:fld id="{E9949913-A76F-43DF-AC4E-B61A33296C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ubrik 1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rgbClr val="FFBF00"/>
                </a:solidFill>
                <a:latin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175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0000" y="1557338"/>
            <a:ext cx="8229600" cy="4535958"/>
          </a:xfrm>
          <a:prstGeom prst="rect">
            <a:avLst/>
          </a:prstGeom>
        </p:spPr>
        <p:txBody>
          <a:bodyPr/>
          <a:lstStyle>
            <a:lvl1pPr>
              <a:buClr>
                <a:srgbClr val="FFBF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BF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BF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BF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BF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9" name="Straight Connector 5"/>
          <p:cNvCxnSpPr>
            <a:cxnSpLocks noChangeShapeType="1"/>
          </p:cNvCxnSpPr>
          <p:nvPr userDrawn="1"/>
        </p:nvCxnSpPr>
        <p:spPr bwMode="auto">
          <a:xfrm>
            <a:off x="429234" y="1268760"/>
            <a:ext cx="8262937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89908" y="6618716"/>
            <a:ext cx="360000" cy="1282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nb-NO" sz="800" kern="1200" smtClean="0">
                <a:solidFill>
                  <a:schemeClr val="bg1"/>
                </a:solidFill>
                <a:latin typeface="+mn-lt"/>
                <a:ea typeface="ヒラギノ角ゴ ProN W3" charset="-128"/>
                <a:cs typeface="+mn-cs"/>
                <a:sym typeface="GillSans" charset="0"/>
              </a:defRPr>
            </a:lvl1pPr>
          </a:lstStyle>
          <a:p>
            <a:fld id="{E9949913-A76F-43DF-AC4E-B61A33296C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ubrik 1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rgbClr val="FFBF00"/>
                </a:solidFill>
                <a:latin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enter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317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ine titi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0000" y="1916113"/>
            <a:ext cx="8229600" cy="4177183"/>
          </a:xfrm>
          <a:prstGeom prst="rect">
            <a:avLst/>
          </a:prstGeom>
        </p:spPr>
        <p:txBody>
          <a:bodyPr/>
          <a:lstStyle>
            <a:lvl1pPr>
              <a:buClr>
                <a:srgbClr val="FFBF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BF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BF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BF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BF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462571" y="404813"/>
            <a:ext cx="8229600" cy="107997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5000"/>
              </a:lnSpc>
              <a:defRPr b="1">
                <a:solidFill>
                  <a:srgbClr val="FFBF0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to </a:t>
            </a:r>
            <a:r>
              <a:rPr lang="nb-NO" dirty="0" err="1"/>
              <a:t>enter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8" name="Straight Connector 5"/>
          <p:cNvCxnSpPr>
            <a:cxnSpLocks noChangeShapeType="1"/>
          </p:cNvCxnSpPr>
          <p:nvPr userDrawn="1"/>
        </p:nvCxnSpPr>
        <p:spPr bwMode="auto">
          <a:xfrm>
            <a:off x="429234" y="1628800"/>
            <a:ext cx="8262937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89908" y="6618716"/>
            <a:ext cx="360000" cy="1282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nb-NO" sz="800" kern="1200" smtClean="0">
                <a:solidFill>
                  <a:schemeClr val="bg1"/>
                </a:solidFill>
                <a:latin typeface="+mn-lt"/>
                <a:ea typeface="ヒラギノ角ゴ ProN W3" charset="-128"/>
                <a:cs typeface="+mn-cs"/>
                <a:sym typeface="GillSans" charset="0"/>
              </a:defRPr>
            </a:lvl1pPr>
          </a:lstStyle>
          <a:p>
            <a:fld id="{E9949913-A76F-43DF-AC4E-B61A33296CE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665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8313" y="2708920"/>
            <a:ext cx="8025383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nb-NO" sz="4400" b="1" i="0" cap="none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89908" y="6618716"/>
            <a:ext cx="360000" cy="1282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nb-NO" sz="800" kern="1200" smtClean="0">
                <a:solidFill>
                  <a:schemeClr val="bg1"/>
                </a:solidFill>
                <a:latin typeface="+mn-lt"/>
                <a:ea typeface="ヒラギノ角ゴ ProN W3" charset="-128"/>
                <a:cs typeface="+mn-cs"/>
                <a:sym typeface="GillSans" charset="0"/>
              </a:defRPr>
            </a:lvl1pPr>
          </a:lstStyle>
          <a:p>
            <a:fld id="{E9949913-A76F-43DF-AC4E-B61A33296CE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721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457200" y="1196976"/>
            <a:ext cx="4038600" cy="4929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rgbClr val="FFBF00"/>
              </a:buClr>
              <a:defRPr lang="nb-NO" smtClean="0">
                <a:solidFill>
                  <a:schemeClr val="bg1"/>
                </a:solidFill>
              </a:defRPr>
            </a:lvl1pPr>
            <a:lvl2pPr>
              <a:buClr>
                <a:srgbClr val="FFBF00"/>
              </a:buClr>
              <a:defRPr lang="nb-NO" smtClean="0">
                <a:solidFill>
                  <a:schemeClr val="bg1"/>
                </a:solidFill>
              </a:defRPr>
            </a:lvl2pPr>
            <a:lvl3pPr>
              <a:buClr>
                <a:srgbClr val="FFBF00"/>
              </a:buClr>
              <a:defRPr lang="nb-NO" smtClean="0">
                <a:solidFill>
                  <a:schemeClr val="bg1"/>
                </a:solidFill>
              </a:defRPr>
            </a:lvl3pPr>
            <a:lvl4pPr>
              <a:buClr>
                <a:srgbClr val="FFBF00"/>
              </a:buClr>
              <a:defRPr lang="nb-NO" smtClean="0">
                <a:solidFill>
                  <a:schemeClr val="bg1"/>
                </a:solidFill>
              </a:defRPr>
            </a:lvl4pPr>
            <a:lvl5pPr>
              <a:buClr>
                <a:srgbClr val="FFBF00"/>
              </a:buClr>
              <a:defRPr lang="nb-NO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48200" y="1196976"/>
            <a:ext cx="4038600" cy="4929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rgbClr val="FFBF00"/>
              </a:buClr>
              <a:defRPr lang="nb-NO" smtClean="0">
                <a:solidFill>
                  <a:schemeClr val="bg1"/>
                </a:solidFill>
              </a:defRPr>
            </a:lvl1pPr>
            <a:lvl2pPr>
              <a:buClr>
                <a:srgbClr val="FFBF00"/>
              </a:buClr>
              <a:defRPr lang="nb-NO" smtClean="0">
                <a:solidFill>
                  <a:schemeClr val="bg1"/>
                </a:solidFill>
              </a:defRPr>
            </a:lvl2pPr>
            <a:lvl3pPr>
              <a:buClr>
                <a:srgbClr val="FFBF00"/>
              </a:buClr>
              <a:defRPr lang="nb-NO" smtClean="0">
                <a:solidFill>
                  <a:schemeClr val="bg1"/>
                </a:solidFill>
              </a:defRPr>
            </a:lvl3pPr>
            <a:lvl4pPr>
              <a:buClr>
                <a:srgbClr val="FFBF00"/>
              </a:buClr>
              <a:defRPr lang="nb-NO" smtClean="0">
                <a:solidFill>
                  <a:schemeClr val="bg1"/>
                </a:solidFill>
              </a:defRPr>
            </a:lvl4pPr>
            <a:lvl5pPr>
              <a:buClr>
                <a:srgbClr val="FFBF00"/>
              </a:buClr>
              <a:defRPr lang="nb-NO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9" name="Straight Connector 5"/>
          <p:cNvCxnSpPr>
            <a:cxnSpLocks noChangeShapeType="1"/>
          </p:cNvCxnSpPr>
          <p:nvPr userDrawn="1"/>
        </p:nvCxnSpPr>
        <p:spPr bwMode="auto">
          <a:xfrm>
            <a:off x="429234" y="907133"/>
            <a:ext cx="8262937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89908" y="6618716"/>
            <a:ext cx="360000" cy="1282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nb-NO" sz="800" kern="1200" smtClean="0">
                <a:solidFill>
                  <a:schemeClr val="bg1"/>
                </a:solidFill>
                <a:latin typeface="+mn-lt"/>
                <a:ea typeface="ヒラギノ角ゴ ProN W3" charset="-128"/>
                <a:cs typeface="+mn-cs"/>
                <a:sym typeface="GillSans" charset="0"/>
              </a:defRPr>
            </a:lvl1pPr>
          </a:lstStyle>
          <a:p>
            <a:fld id="{E9949913-A76F-43DF-AC4E-B61A33296C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ubrik 1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rgbClr val="FFBF00"/>
                </a:solidFill>
                <a:latin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82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"/>
          <p:cNvCxnSpPr>
            <a:cxnSpLocks noChangeShapeType="1"/>
          </p:cNvCxnSpPr>
          <p:nvPr userDrawn="1"/>
        </p:nvCxnSpPr>
        <p:spPr bwMode="auto">
          <a:xfrm>
            <a:off x="429234" y="907133"/>
            <a:ext cx="8262937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89908" y="6618716"/>
            <a:ext cx="360000" cy="1282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nb-NO" sz="800" kern="1200" smtClean="0">
                <a:solidFill>
                  <a:schemeClr val="bg1"/>
                </a:solidFill>
                <a:latin typeface="+mn-lt"/>
                <a:ea typeface="ヒラギノ角ゴ ProN W3" charset="-128"/>
                <a:cs typeface="+mn-cs"/>
                <a:sym typeface="GillSans" charset="0"/>
              </a:defRPr>
            </a:lvl1pPr>
          </a:lstStyle>
          <a:p>
            <a:fld id="{E9949913-A76F-43DF-AC4E-B61A33296C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Rubrik 1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/>
          <a:lstStyle>
            <a:lvl1pPr>
              <a:defRPr b="1" i="0" baseline="0">
                <a:solidFill>
                  <a:srgbClr val="FFBF00"/>
                </a:solidFill>
                <a:latin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07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490788" y="0"/>
            <a:ext cx="4162425" cy="68772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06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msla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025753" y="0"/>
            <a:ext cx="312181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5"/>
          <p:cNvSpPr/>
          <p:nvPr userDrawn="1"/>
        </p:nvSpPr>
        <p:spPr>
          <a:xfrm>
            <a:off x="616544" y="1651000"/>
            <a:ext cx="197234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8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26580" y="-38100"/>
            <a:ext cx="2993397" cy="3515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621003" y="2257861"/>
            <a:ext cx="4761267" cy="2157063"/>
          </a:xfrm>
          <a:prstGeom prst="rect">
            <a:avLst/>
          </a:prstGeom>
        </p:spPr>
        <p:txBody>
          <a:bodyPr vert="horz" lIns="0" tIns="19202" rIns="0" bIns="0"/>
          <a:lstStyle>
            <a:lvl1pPr marL="0" marR="0" indent="0" algn="l" defTabSz="34671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cap="all" spc="-344" normalizeH="0" baseline="0">
                <a:solidFill>
                  <a:schemeClr val="bg1"/>
                </a:solidFill>
                <a:latin typeface="Effra heavy"/>
                <a:cs typeface="Effra heavy"/>
              </a:defRPr>
            </a:lvl1pPr>
          </a:lstStyle>
          <a:p>
            <a:r>
              <a:rPr lang="sv-SE" dirty="0">
                <a:solidFill>
                  <a:srgbClr val="FEC900"/>
                </a:solidFill>
              </a:rPr>
              <a:t>Titel på</a:t>
            </a:r>
            <a:br>
              <a:rPr lang="sv-SE" dirty="0">
                <a:solidFill>
                  <a:srgbClr val="FEC900"/>
                </a:solidFill>
              </a:rPr>
            </a:br>
            <a:r>
              <a:rPr lang="sv-SE" dirty="0"/>
              <a:t>Föredraget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0"/>
          </p:nvPr>
        </p:nvSpPr>
        <p:spPr>
          <a:xfrm>
            <a:off x="616544" y="1327505"/>
            <a:ext cx="2981715" cy="304800"/>
          </a:xfrm>
          <a:prstGeom prst="rect">
            <a:avLst/>
          </a:prstGeom>
        </p:spPr>
        <p:txBody>
          <a:bodyPr vert="horz" lIns="0" tIns="19202" rIns="0" bIns="0"/>
          <a:lstStyle>
            <a:lvl1pPr marL="0" marR="0" indent="0" defTabSz="346710" eaLnBrk="1" fontAlgn="auto" latinLnBrk="0" hangingPunct="1">
              <a:lnSpc>
                <a:spcPct val="100000"/>
              </a:lnSpc>
              <a:spcBef>
                <a:spcPts val="2478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400" cap="all" baseline="0">
                <a:solidFill>
                  <a:schemeClr val="bg1"/>
                </a:solidFill>
                <a:latin typeface="Effr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67615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986597" y="952500"/>
            <a:ext cx="7396742" cy="1016001"/>
          </a:xfrm>
          <a:prstGeom prst="rect">
            <a:avLst/>
          </a:prstGeom>
        </p:spPr>
        <p:txBody>
          <a:bodyPr vert="horz" lIns="0" tIns="19202" rIns="0" bIns="0"/>
          <a:lstStyle>
            <a:lvl1pPr algn="l">
              <a:defRPr sz="5300" cap="all" spc="-344" normalizeH="0" baseline="0">
                <a:solidFill>
                  <a:schemeClr val="bg1"/>
                </a:solidFill>
                <a:latin typeface="Effra heavy"/>
                <a:cs typeface="Effra heavy"/>
              </a:defRPr>
            </a:lvl1pPr>
          </a:lstStyle>
          <a:p>
            <a:r>
              <a:rPr lang="sv-SE" dirty="0"/>
              <a:t>Rubrik föreläsning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986433" y="2449513"/>
            <a:ext cx="7132439" cy="32654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1pPr>
            <a:lvl2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2pPr>
            <a:lvl3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3pPr>
            <a:lvl4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4pPr>
            <a:lvl5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580" y="-38100"/>
            <a:ext cx="2993397" cy="35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898731" y="0"/>
            <a:ext cx="500063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98259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191" y="1"/>
            <a:ext cx="302180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35"/>
          <p:cNvSpPr/>
          <p:nvPr userDrawn="1"/>
        </p:nvSpPr>
        <p:spPr>
          <a:xfrm>
            <a:off x="5509878" y="5040933"/>
            <a:ext cx="197234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2" name="Platshållare för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878" y="4717438"/>
            <a:ext cx="2981715" cy="304800"/>
          </a:xfrm>
          <a:prstGeom prst="rect">
            <a:avLst/>
          </a:prstGeom>
        </p:spPr>
        <p:txBody>
          <a:bodyPr vert="horz" lIns="0" tIns="19202" rIns="0" bIns="0"/>
          <a:lstStyle>
            <a:lvl1pPr marL="0" marR="0" indent="0" defTabSz="346702" eaLnBrk="1" fontAlgn="auto" latinLnBrk="0" hangingPunct="1">
              <a:lnSpc>
                <a:spcPct val="100000"/>
              </a:lnSpc>
              <a:spcBef>
                <a:spcPts val="2478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400" cap="all" baseline="0">
                <a:solidFill>
                  <a:schemeClr val="bg1"/>
                </a:solidFill>
                <a:latin typeface="Effr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dirty="0"/>
              <a:t>DATUM / TITEL MM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5524995" y="5201145"/>
            <a:ext cx="3634124" cy="1310366"/>
          </a:xfrm>
          <a:prstGeom prst="rect">
            <a:avLst/>
          </a:prstGeom>
        </p:spPr>
        <p:txBody>
          <a:bodyPr vert="horz" lIns="0" tIns="19202" rIns="0" bIns="0"/>
          <a:lstStyle>
            <a:lvl1pPr marL="0" marR="0" indent="0" algn="l" defTabSz="346702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cap="all" spc="-252" normalizeH="0" baseline="0">
                <a:solidFill>
                  <a:schemeClr val="bg1"/>
                </a:solidFill>
                <a:latin typeface="Effra heavy"/>
                <a:cs typeface="Effra heavy"/>
              </a:defRPr>
            </a:lvl1pPr>
          </a:lstStyle>
          <a:p>
            <a:r>
              <a:rPr lang="sv-SE" dirty="0">
                <a:solidFill>
                  <a:srgbClr val="FEC900"/>
                </a:solidFill>
              </a:rPr>
              <a:t>Titel på</a:t>
            </a:r>
            <a:br>
              <a:rPr lang="sv-SE" dirty="0">
                <a:solidFill>
                  <a:srgbClr val="FEC900"/>
                </a:solidFill>
              </a:rPr>
            </a:br>
            <a:r>
              <a:rPr lang="sv-SE" dirty="0"/>
              <a:t>Föredraget</a:t>
            </a:r>
          </a:p>
        </p:txBody>
      </p:sp>
    </p:spTree>
    <p:extLst>
      <p:ext uri="{BB962C8B-B14F-4D97-AF65-F5344CB8AC3E}">
        <p14:creationId xmlns:p14="http://schemas.microsoft.com/office/powerpoint/2010/main" val="36518479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986597" y="952501"/>
            <a:ext cx="7396742" cy="1016001"/>
          </a:xfrm>
          <a:prstGeom prst="rect">
            <a:avLst/>
          </a:prstGeom>
        </p:spPr>
        <p:txBody>
          <a:bodyPr vert="horz" lIns="0" tIns="19202" rIns="0" bIns="0"/>
          <a:lstStyle>
            <a:lvl1pPr algn="l">
              <a:defRPr sz="5300" cap="all" spc="-344" normalizeH="0" baseline="0">
                <a:solidFill>
                  <a:schemeClr val="bg1"/>
                </a:solidFill>
                <a:latin typeface="Effra heavy"/>
                <a:cs typeface="Effra heavy"/>
              </a:defRPr>
            </a:lvl1pPr>
          </a:lstStyle>
          <a:p>
            <a:r>
              <a:rPr lang="sv-SE" dirty="0"/>
              <a:t>Rubrik föreläsning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986434" y="2449513"/>
            <a:ext cx="7132439" cy="3265488"/>
          </a:xfrm>
          <a:prstGeom prst="rect">
            <a:avLst/>
          </a:prstGeom>
        </p:spPr>
        <p:txBody>
          <a:bodyPr vert="horz" lIns="38404" tIns="19202" rIns="38404" bIns="19202"/>
          <a:lstStyle>
            <a:lvl1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1pPr>
            <a:lvl2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2pPr>
            <a:lvl3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3pPr>
            <a:lvl4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4pPr>
            <a:lvl5pPr>
              <a:spcBef>
                <a:spcPts val="1092"/>
              </a:spcBef>
              <a:buClr>
                <a:srgbClr val="FEC900"/>
              </a:buClr>
              <a:defRPr sz="2200">
                <a:solidFill>
                  <a:schemeClr val="bg1"/>
                </a:solidFill>
                <a:latin typeface="Effra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580" y="-38100"/>
            <a:ext cx="2993397" cy="35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898732" y="0"/>
            <a:ext cx="500063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95759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rot="21589627">
            <a:off x="-36178" y="-31751"/>
            <a:ext cx="3085897" cy="690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59206" y="5806663"/>
            <a:ext cx="983969" cy="26659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62275" y="705316"/>
            <a:ext cx="2663201" cy="1492065"/>
          </a:xfrm>
          <a:prstGeom prst="rect">
            <a:avLst/>
          </a:prstGeom>
        </p:spPr>
        <p:txBody>
          <a:bodyPr vert="horz" lIns="0" tIns="19202" rIns="0" bIns="0"/>
          <a:lstStyle>
            <a:lvl1pPr algn="l">
              <a:lnSpc>
                <a:spcPts val="3360"/>
              </a:lnSpc>
              <a:defRPr sz="3400" cap="all" spc="-168">
                <a:solidFill>
                  <a:schemeClr val="bg1"/>
                </a:solidFill>
                <a:latin typeface="Effra heavy"/>
                <a:cs typeface="Effra heavy"/>
              </a:defRPr>
            </a:lvl1pPr>
          </a:lstStyle>
          <a:p>
            <a:pPr lvl="0" defTabSz="192020">
              <a:lnSpc>
                <a:spcPct val="70000"/>
              </a:lnSpc>
              <a:defRPr sz="1800"/>
            </a:pPr>
            <a:r>
              <a:rPr lang="sv-SE" sz="3600" spc="-235" dirty="0">
                <a:solidFill>
                  <a:srgbClr val="FEC900"/>
                </a:solidFill>
                <a:latin typeface="Effra Heavy"/>
                <a:ea typeface="Effra Heavy"/>
                <a:cs typeface="Effra Heavy"/>
                <a:sym typeface="Effra Heavy"/>
              </a:rPr>
              <a:t>ÄMNE</a:t>
            </a:r>
            <a:r>
              <a:rPr lang="sv-SE" sz="3600" spc="-1968" dirty="0">
                <a:solidFill>
                  <a:srgbClr val="FEC900"/>
                </a:solidFill>
                <a:latin typeface="Effra Heavy"/>
                <a:ea typeface="Effra Heavy"/>
                <a:cs typeface="Effra Heavy"/>
                <a:sym typeface="Effra Heavy"/>
              </a:rPr>
              <a:t/>
            </a:r>
            <a:br>
              <a:rPr lang="sv-SE" sz="3600" spc="-1968" dirty="0">
                <a:solidFill>
                  <a:srgbClr val="FEC900"/>
                </a:solidFill>
                <a:latin typeface="Effra Heavy"/>
                <a:ea typeface="Effra Heavy"/>
                <a:cs typeface="Effra Heavy"/>
                <a:sym typeface="Effra Heavy"/>
              </a:rPr>
            </a:br>
            <a:r>
              <a:rPr lang="sv-SE" sz="3600" spc="-235" dirty="0">
                <a:solidFill>
                  <a:srgbClr val="FFFFFF"/>
                </a:solidFill>
                <a:latin typeface="Effra Heavy"/>
                <a:ea typeface="Effra Heavy"/>
                <a:cs typeface="Effra Heavy"/>
                <a:sym typeface="Effra Heavy"/>
              </a:rPr>
              <a:t>TRANSPORT</a:t>
            </a:r>
            <a:br>
              <a:rPr lang="sv-SE" sz="3600" spc="-235" dirty="0">
                <a:solidFill>
                  <a:srgbClr val="FFFFFF"/>
                </a:solidFill>
                <a:latin typeface="Effra Heavy"/>
                <a:ea typeface="Effra Heavy"/>
                <a:cs typeface="Effra Heavy"/>
                <a:sym typeface="Effra Heavy"/>
              </a:rPr>
            </a:br>
            <a:r>
              <a:rPr lang="sv-SE" sz="3600" spc="-235" dirty="0">
                <a:solidFill>
                  <a:srgbClr val="FFFFFF"/>
                </a:solidFill>
                <a:latin typeface="Effra Light"/>
                <a:ea typeface="Effra Light"/>
                <a:cs typeface="Effra Light"/>
                <a:sym typeface="Effra Light"/>
              </a:rPr>
              <a:t>MILJÖ</a:t>
            </a:r>
          </a:p>
        </p:txBody>
      </p:sp>
      <p:sp>
        <p:nvSpPr>
          <p:cNvPr id="12" name="Platshållare för innehåll 13"/>
          <p:cNvSpPr>
            <a:spLocks noGrp="1"/>
          </p:cNvSpPr>
          <p:nvPr>
            <p:ph sz="quarter" idx="11"/>
          </p:nvPr>
        </p:nvSpPr>
        <p:spPr>
          <a:xfrm>
            <a:off x="262275" y="2386087"/>
            <a:ext cx="2519573" cy="3048618"/>
          </a:xfrm>
          <a:prstGeom prst="rect">
            <a:avLst/>
          </a:prstGeom>
        </p:spPr>
        <p:txBody>
          <a:bodyPr vert="horz" lIns="0" tIns="19202" rIns="0" bIns="0"/>
          <a:lstStyle>
            <a:lvl1pPr marL="0" indent="0">
              <a:buNone/>
              <a:defRPr sz="1300">
                <a:solidFill>
                  <a:srgbClr val="FFFFFF"/>
                </a:solidFill>
                <a:latin typeface="Effra"/>
                <a:cs typeface="Effra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3505200" y="757239"/>
            <a:ext cx="5181600" cy="5295107"/>
          </a:xfrm>
          <a:prstGeom prst="rect">
            <a:avLst/>
          </a:prstGeom>
        </p:spPr>
        <p:txBody>
          <a:bodyPr vert="horz" lIns="38404" tIns="19202" rIns="38404" bIns="19202"/>
          <a:lstStyle>
            <a:lvl1pPr>
              <a:defRPr sz="1300">
                <a:solidFill>
                  <a:schemeClr val="bg1"/>
                </a:solidFill>
                <a:latin typeface="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910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580" y="-38100"/>
            <a:ext cx="2993397" cy="35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898732" y="0"/>
            <a:ext cx="5000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986597" y="952501"/>
            <a:ext cx="7396742" cy="1016001"/>
          </a:xfrm>
          <a:prstGeom prst="rect">
            <a:avLst/>
          </a:prstGeom>
        </p:spPr>
        <p:txBody>
          <a:bodyPr vert="horz" lIns="0" tIns="19202" rIns="0" bIns="0"/>
          <a:lstStyle>
            <a:lvl1pPr algn="l">
              <a:defRPr sz="5300" cap="all" spc="-344" normalizeH="0" baseline="0">
                <a:solidFill>
                  <a:schemeClr val="bg1"/>
                </a:solidFill>
                <a:latin typeface="Effra heavy"/>
                <a:cs typeface="Effra heavy"/>
              </a:defRPr>
            </a:lvl1pPr>
          </a:lstStyle>
          <a:p>
            <a:r>
              <a:rPr lang="sv-SE" dirty="0"/>
              <a:t>Rubrik föreläsning</a:t>
            </a:r>
          </a:p>
        </p:txBody>
      </p:sp>
      <p:sp>
        <p:nvSpPr>
          <p:cNvPr id="15" name="Platshållare för innehåll 13"/>
          <p:cNvSpPr>
            <a:spLocks noGrp="1"/>
          </p:cNvSpPr>
          <p:nvPr>
            <p:ph sz="quarter" idx="11"/>
          </p:nvPr>
        </p:nvSpPr>
        <p:spPr>
          <a:xfrm>
            <a:off x="5129501" y="2412691"/>
            <a:ext cx="3099792" cy="3048618"/>
          </a:xfrm>
          <a:prstGeom prst="rect">
            <a:avLst/>
          </a:prstGeom>
        </p:spPr>
        <p:txBody>
          <a:bodyPr vert="horz" lIns="0" tIns="19202" rIns="0" bIns="0"/>
          <a:lstStyle>
            <a:lvl1pPr marL="0" indent="0">
              <a:buNone/>
              <a:defRPr sz="1300">
                <a:solidFill>
                  <a:srgbClr val="FFFFFF"/>
                </a:solidFill>
                <a:latin typeface="Effra"/>
                <a:cs typeface="Effra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1038225" y="2413000"/>
            <a:ext cx="3935016" cy="3048000"/>
          </a:xfrm>
          <a:prstGeom prst="rect">
            <a:avLst/>
          </a:prstGeom>
        </p:spPr>
        <p:txBody>
          <a:bodyPr vert="horz" lIns="38404" tIns="19202" rIns="38404" bIns="19202"/>
          <a:lstStyle>
            <a:lvl1pPr>
              <a:defRPr sz="1300">
                <a:solidFill>
                  <a:schemeClr val="bg1"/>
                </a:solidFill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98818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rot="21589627">
            <a:off x="6080531" y="-31750"/>
            <a:ext cx="3085897" cy="690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75914" y="5806663"/>
            <a:ext cx="983969" cy="26659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466336" y="757239"/>
            <a:ext cx="5181600" cy="5295107"/>
          </a:xfrm>
          <a:prstGeom prst="rect">
            <a:avLst/>
          </a:prstGeom>
        </p:spPr>
        <p:txBody>
          <a:bodyPr vert="horz" lIns="38404" tIns="19202" rIns="38404" bIns="19202"/>
          <a:lstStyle>
            <a:lvl1pPr>
              <a:defRPr sz="1300">
                <a:solidFill>
                  <a:schemeClr val="bg1"/>
                </a:solidFill>
                <a:latin typeface=""/>
              </a:defRPr>
            </a:lvl1pPr>
          </a:lstStyle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378983" y="705317"/>
            <a:ext cx="2663201" cy="1492065"/>
          </a:xfrm>
          <a:prstGeom prst="rect">
            <a:avLst/>
          </a:prstGeom>
        </p:spPr>
        <p:txBody>
          <a:bodyPr vert="horz" lIns="0" tIns="19202" rIns="0" bIns="0"/>
          <a:lstStyle>
            <a:lvl1pPr algn="l">
              <a:lnSpc>
                <a:spcPts val="3360"/>
              </a:lnSpc>
              <a:defRPr sz="3400" cap="all" spc="-168">
                <a:solidFill>
                  <a:schemeClr val="bg1"/>
                </a:solidFill>
                <a:latin typeface="Effra heavy"/>
                <a:cs typeface="Effra heavy"/>
              </a:defRPr>
            </a:lvl1pPr>
          </a:lstStyle>
          <a:p>
            <a:pPr lvl="0" defTabSz="192020">
              <a:lnSpc>
                <a:spcPct val="70000"/>
              </a:lnSpc>
              <a:defRPr sz="1800"/>
            </a:pPr>
            <a:r>
              <a:rPr lang="sv-SE" sz="3600" spc="-235" dirty="0">
                <a:solidFill>
                  <a:srgbClr val="FEC900"/>
                </a:solidFill>
                <a:latin typeface="Effra Heavy"/>
                <a:ea typeface="Effra Heavy"/>
                <a:cs typeface="Effra Heavy"/>
                <a:sym typeface="Effra Heavy"/>
              </a:rPr>
              <a:t>ÄMNE</a:t>
            </a:r>
            <a:r>
              <a:rPr lang="sv-SE" sz="3600" spc="-1968" dirty="0">
                <a:solidFill>
                  <a:srgbClr val="FEC900"/>
                </a:solidFill>
                <a:latin typeface="Effra Heavy"/>
                <a:ea typeface="Effra Heavy"/>
                <a:cs typeface="Effra Heavy"/>
                <a:sym typeface="Effra Heavy"/>
              </a:rPr>
              <a:t/>
            </a:r>
            <a:br>
              <a:rPr lang="sv-SE" sz="3600" spc="-1968" dirty="0">
                <a:solidFill>
                  <a:srgbClr val="FEC900"/>
                </a:solidFill>
                <a:latin typeface="Effra Heavy"/>
                <a:ea typeface="Effra Heavy"/>
                <a:cs typeface="Effra Heavy"/>
                <a:sym typeface="Effra Heavy"/>
              </a:rPr>
            </a:br>
            <a:r>
              <a:rPr lang="sv-SE" sz="3600" spc="-235" dirty="0">
                <a:solidFill>
                  <a:srgbClr val="FFFFFF"/>
                </a:solidFill>
                <a:latin typeface="Effra Heavy"/>
                <a:ea typeface="Effra Heavy"/>
                <a:cs typeface="Effra Heavy"/>
                <a:sym typeface="Effra Heavy"/>
              </a:rPr>
              <a:t>TRANSPORT</a:t>
            </a:r>
            <a:br>
              <a:rPr lang="sv-SE" sz="3600" spc="-235" dirty="0">
                <a:solidFill>
                  <a:srgbClr val="FFFFFF"/>
                </a:solidFill>
                <a:latin typeface="Effra Heavy"/>
                <a:ea typeface="Effra Heavy"/>
                <a:cs typeface="Effra Heavy"/>
                <a:sym typeface="Effra Heavy"/>
              </a:rPr>
            </a:br>
            <a:r>
              <a:rPr lang="sv-SE" sz="3600" spc="-235" dirty="0">
                <a:solidFill>
                  <a:srgbClr val="FFFFFF"/>
                </a:solidFill>
                <a:latin typeface="Effra Light"/>
                <a:ea typeface="Effra Light"/>
                <a:cs typeface="Effra Light"/>
                <a:sym typeface="Effra Light"/>
              </a:rPr>
              <a:t>MILJÖ</a:t>
            </a:r>
          </a:p>
        </p:txBody>
      </p:sp>
      <p:sp>
        <p:nvSpPr>
          <p:cNvPr id="8" name="Platshållare för innehåll 13"/>
          <p:cNvSpPr>
            <a:spLocks noGrp="1"/>
          </p:cNvSpPr>
          <p:nvPr>
            <p:ph sz="quarter" idx="11"/>
          </p:nvPr>
        </p:nvSpPr>
        <p:spPr>
          <a:xfrm>
            <a:off x="6378983" y="2386087"/>
            <a:ext cx="2519573" cy="3048618"/>
          </a:xfrm>
          <a:prstGeom prst="rect">
            <a:avLst/>
          </a:prstGeom>
        </p:spPr>
        <p:txBody>
          <a:bodyPr vert="horz" lIns="0" tIns="19202" rIns="0" bIns="0"/>
          <a:lstStyle>
            <a:lvl1pPr marL="0" indent="0">
              <a:buNone/>
              <a:defRPr sz="1300">
                <a:solidFill>
                  <a:srgbClr val="FFFFFF"/>
                </a:solidFill>
                <a:latin typeface="Effra"/>
                <a:cs typeface="Effra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764289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7"/>
          <p:cNvSpPr/>
          <p:nvPr userDrawn="1"/>
        </p:nvSpPr>
        <p:spPr>
          <a:xfrm flipV="1">
            <a:off x="5462371" y="1312785"/>
            <a:ext cx="0" cy="3970636"/>
          </a:xfrm>
          <a:prstGeom prst="line">
            <a:avLst/>
          </a:prstGeom>
          <a:ln w="88900">
            <a:solidFill>
              <a:srgbClr val="39393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0" name="Shape 78"/>
          <p:cNvSpPr/>
          <p:nvPr userDrawn="1"/>
        </p:nvSpPr>
        <p:spPr>
          <a:xfrm flipV="1">
            <a:off x="2985870" y="1312786"/>
            <a:ext cx="0" cy="3970637"/>
          </a:xfrm>
          <a:prstGeom prst="line">
            <a:avLst/>
          </a:prstGeom>
          <a:ln w="88900">
            <a:solidFill>
              <a:srgbClr val="39393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11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580" y="-38100"/>
            <a:ext cx="2993397" cy="35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898732" y="0"/>
            <a:ext cx="5000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Platshållare för innehåll 13"/>
          <p:cNvSpPr>
            <a:spLocks noGrp="1"/>
          </p:cNvSpPr>
          <p:nvPr>
            <p:ph sz="quarter" idx="13"/>
          </p:nvPr>
        </p:nvSpPr>
        <p:spPr>
          <a:xfrm>
            <a:off x="773556" y="3136959"/>
            <a:ext cx="1966233" cy="2146463"/>
          </a:xfrm>
          <a:prstGeom prst="rect">
            <a:avLst/>
          </a:prstGeom>
        </p:spPr>
        <p:txBody>
          <a:bodyPr vert="horz" lIns="0" tIns="19202" rIns="0" bIns="0"/>
          <a:lstStyle>
            <a:lvl1pPr marL="0" indent="0">
              <a:buNone/>
              <a:defRPr sz="1300">
                <a:solidFill>
                  <a:srgbClr val="FFFFFF"/>
                </a:solidFill>
                <a:latin typeface="Effra"/>
                <a:cs typeface="Effra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innehåll 13"/>
          <p:cNvSpPr>
            <a:spLocks noGrp="1"/>
          </p:cNvSpPr>
          <p:nvPr>
            <p:ph sz="quarter" idx="14"/>
          </p:nvPr>
        </p:nvSpPr>
        <p:spPr>
          <a:xfrm>
            <a:off x="3245141" y="3136959"/>
            <a:ext cx="1966233" cy="2146463"/>
          </a:xfrm>
          <a:prstGeom prst="rect">
            <a:avLst/>
          </a:prstGeom>
        </p:spPr>
        <p:txBody>
          <a:bodyPr vert="horz" lIns="0" tIns="19202" rIns="0" bIns="0"/>
          <a:lstStyle>
            <a:lvl1pPr marL="0" indent="0">
              <a:buNone/>
              <a:defRPr sz="1300">
                <a:solidFill>
                  <a:srgbClr val="FFFFFF"/>
                </a:solidFill>
                <a:latin typeface="Effra"/>
                <a:cs typeface="Effra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3" name="Platshållare för innehåll 13"/>
          <p:cNvSpPr>
            <a:spLocks noGrp="1"/>
          </p:cNvSpPr>
          <p:nvPr>
            <p:ph sz="quarter" idx="15"/>
          </p:nvPr>
        </p:nvSpPr>
        <p:spPr>
          <a:xfrm>
            <a:off x="5712420" y="3136959"/>
            <a:ext cx="1966233" cy="2146463"/>
          </a:xfrm>
          <a:prstGeom prst="rect">
            <a:avLst/>
          </a:prstGeom>
        </p:spPr>
        <p:txBody>
          <a:bodyPr vert="horz" lIns="0" tIns="19202" rIns="0" bIns="0"/>
          <a:lstStyle>
            <a:lvl1pPr marL="0" indent="0">
              <a:buNone/>
              <a:defRPr sz="1300">
                <a:solidFill>
                  <a:srgbClr val="FFFFFF"/>
                </a:solidFill>
                <a:latin typeface="Effra"/>
                <a:cs typeface="Effra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3235389" y="1222375"/>
            <a:ext cx="1975985" cy="1492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600" cap="all" spc="-252" baseline="0">
                <a:solidFill>
                  <a:schemeClr val="bg1"/>
                </a:solidFill>
                <a:latin typeface="Effra Heavy"/>
              </a:defRPr>
            </a:lvl1pPr>
          </a:lstStyle>
          <a:p>
            <a:pPr lvl="0"/>
            <a:r>
              <a:rPr lang="sv-SE" dirty="0"/>
              <a:t>Ämne </a:t>
            </a:r>
          </a:p>
          <a:p>
            <a:pPr lvl="0"/>
            <a:r>
              <a:rPr lang="sv-SE" dirty="0"/>
              <a:t>Rubrik</a:t>
            </a:r>
          </a:p>
          <a:p>
            <a:pPr lvl="0"/>
            <a:r>
              <a:rPr lang="sv-SE" dirty="0"/>
              <a:t>Del 2</a:t>
            </a:r>
          </a:p>
          <a:p>
            <a:pPr lvl="0"/>
            <a:endParaRPr lang="sv-SE" dirty="0"/>
          </a:p>
        </p:txBody>
      </p:sp>
      <p:sp>
        <p:nvSpPr>
          <p:cNvPr id="25" name="Platshållare för text 2"/>
          <p:cNvSpPr>
            <a:spLocks noGrp="1"/>
          </p:cNvSpPr>
          <p:nvPr>
            <p:ph type="body" sz="quarter" idx="17" hasCustomPrompt="1"/>
          </p:nvPr>
        </p:nvSpPr>
        <p:spPr>
          <a:xfrm>
            <a:off x="5707302" y="1222375"/>
            <a:ext cx="1971351" cy="1492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600" cap="all" spc="-252" baseline="0">
                <a:solidFill>
                  <a:schemeClr val="bg1"/>
                </a:solidFill>
                <a:latin typeface="Effra Heavy"/>
              </a:defRPr>
            </a:lvl1pPr>
          </a:lstStyle>
          <a:p>
            <a:pPr lvl="0"/>
            <a:r>
              <a:rPr lang="sv-SE" dirty="0"/>
              <a:t>Ämne </a:t>
            </a:r>
          </a:p>
          <a:p>
            <a:pPr lvl="0"/>
            <a:r>
              <a:rPr lang="sv-SE" dirty="0"/>
              <a:t>Rubrik</a:t>
            </a:r>
          </a:p>
          <a:p>
            <a:pPr lvl="0"/>
            <a:r>
              <a:rPr lang="sv-SE" dirty="0"/>
              <a:t>Del 2</a:t>
            </a:r>
          </a:p>
          <a:p>
            <a:pPr lvl="0"/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773556" y="1222375"/>
            <a:ext cx="1975985" cy="1492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600" cap="all" spc="-252" baseline="0">
                <a:solidFill>
                  <a:schemeClr val="bg1"/>
                </a:solidFill>
                <a:latin typeface="Effra Heavy"/>
              </a:defRPr>
            </a:lvl1pPr>
          </a:lstStyle>
          <a:p>
            <a:pPr lvl="0"/>
            <a:r>
              <a:rPr lang="sv-SE" dirty="0"/>
              <a:t>Ämne </a:t>
            </a:r>
          </a:p>
          <a:p>
            <a:pPr lvl="0"/>
            <a:r>
              <a:rPr lang="sv-SE" dirty="0"/>
              <a:t>Rubrik</a:t>
            </a:r>
          </a:p>
          <a:p>
            <a:pPr lvl="0"/>
            <a:r>
              <a:rPr lang="sv-SE" dirty="0"/>
              <a:t>Del 1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0260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580" y="-38100"/>
            <a:ext cx="2993397" cy="35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898732" y="0"/>
            <a:ext cx="500063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93660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rot="5400000" flipV="1">
            <a:off x="4791189" y="2507911"/>
            <a:ext cx="1410755" cy="73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objekt 3" descr="Skärmavbild 2015-10-08 kl. 10.03.3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9" y="5939588"/>
            <a:ext cx="1934272" cy="952845"/>
          </a:xfrm>
          <a:prstGeom prst="rect">
            <a:avLst/>
          </a:prstGeom>
        </p:spPr>
      </p:pic>
      <p:pic>
        <p:nvPicPr>
          <p:cNvPr id="9" name="pasted-image.pdf"/>
          <p:cNvPicPr/>
          <p:nvPr userDrawn="1"/>
        </p:nvPicPr>
        <p:blipFill>
          <a:blip r:embed="rId4">
            <a:clrChange>
              <a:clrFrom>
                <a:srgbClr val="383635"/>
              </a:clrFrom>
              <a:clrTo>
                <a:srgbClr val="38363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80512" cy="59492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8313" y="2204864"/>
            <a:ext cx="8208143" cy="2448272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75000"/>
              </a:lnSpc>
              <a:defRPr lang="nb-NO" sz="4800" b="1" i="0" kern="0" cap="all" spc="-260" baseline="0" smtClean="0">
                <a:solidFill>
                  <a:srgbClr val="FFBF00"/>
                </a:solidFill>
                <a:latin typeface="Arial"/>
                <a:ea typeface="+mj-ea"/>
                <a:cs typeface="Helvetica"/>
                <a:sym typeface="Calibri Bold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8224" y="6165850"/>
            <a:ext cx="2087464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r">
              <a:buFontTx/>
              <a:buNone/>
              <a:defRPr lang="en-US" sz="1000" b="1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algn="r"/>
            <a:r>
              <a:rPr lang="en-US" dirty="0"/>
              <a:t>Click to enter name</a:t>
            </a:r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0"/>
          </p:nvPr>
        </p:nvSpPr>
        <p:spPr bwMode="black">
          <a:xfrm>
            <a:off x="7956376" y="6525344"/>
            <a:ext cx="719312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b-NO" sz="1000" b="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r">
              <a:spcAft>
                <a:spcPts val="600"/>
              </a:spcAft>
            </a:pPr>
            <a:r>
              <a:rPr lang="nb-NO"/>
              <a:t>06.12.2011</a:t>
            </a:r>
            <a:endParaRPr lang="nb-NO" dirty="0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 bwMode="black">
          <a:xfrm>
            <a:off x="6588125" y="6355990"/>
            <a:ext cx="2087564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b-NO" sz="1000" b="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r">
              <a:spcAft>
                <a:spcPts val="600"/>
              </a:spcAft>
            </a:pPr>
            <a:r>
              <a:rPr lang="nb-NO"/>
              <a:t>Place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435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4"/>
          <p:cNvSpPr/>
          <p:nvPr userDrawn="1"/>
        </p:nvSpPr>
        <p:spPr>
          <a:xfrm>
            <a:off x="378995" y="1324884"/>
            <a:ext cx="2404313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1336" tIns="21336" rIns="21336" bIns="21336" anchor="ctr">
            <a:spAutoFit/>
          </a:bodyPr>
          <a:lstStyle>
            <a:lvl1pPr>
              <a:defRPr sz="3300">
                <a:solidFill>
                  <a:srgbClr val="FFFFFF"/>
                </a:solidFill>
                <a:latin typeface="Effra Light"/>
                <a:ea typeface="Effra Light"/>
                <a:cs typeface="Effra Light"/>
                <a:sym typeface="Effr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PRESENTATION 2015-04-02</a:t>
            </a:r>
          </a:p>
        </p:txBody>
      </p:sp>
      <p:sp>
        <p:nvSpPr>
          <p:cNvPr id="7" name="Shape 35"/>
          <p:cNvSpPr/>
          <p:nvPr userDrawn="1"/>
        </p:nvSpPr>
        <p:spPr>
          <a:xfrm>
            <a:off x="616545" y="1651000"/>
            <a:ext cx="1972347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10" name="pasted-image.pdf"/>
          <p:cNvPicPr/>
          <p:nvPr userDrawn="1"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128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med"/>
  <p:txStyles>
    <p:titleStyle>
      <a:lvl1pPr algn="ctr" defTabSz="346702">
        <a:defRPr sz="4700">
          <a:latin typeface="+mn-lt"/>
          <a:ea typeface="+mn-ea"/>
          <a:cs typeface="+mn-cs"/>
          <a:sym typeface="Helvetica Light"/>
        </a:defRPr>
      </a:lvl1pPr>
      <a:lvl2pPr indent="96010" algn="ctr" defTabSz="346702">
        <a:defRPr sz="4700">
          <a:latin typeface="+mn-lt"/>
          <a:ea typeface="+mn-ea"/>
          <a:cs typeface="+mn-cs"/>
          <a:sym typeface="Helvetica Light"/>
        </a:defRPr>
      </a:lvl2pPr>
      <a:lvl3pPr indent="192020" algn="ctr" defTabSz="346702">
        <a:defRPr sz="4700">
          <a:latin typeface="+mn-lt"/>
          <a:ea typeface="+mn-ea"/>
          <a:cs typeface="+mn-cs"/>
          <a:sym typeface="Helvetica Light"/>
        </a:defRPr>
      </a:lvl3pPr>
      <a:lvl4pPr indent="288030" algn="ctr" defTabSz="346702">
        <a:defRPr sz="4700">
          <a:latin typeface="+mn-lt"/>
          <a:ea typeface="+mn-ea"/>
          <a:cs typeface="+mn-cs"/>
          <a:sym typeface="Helvetica Light"/>
        </a:defRPr>
      </a:lvl4pPr>
      <a:lvl5pPr indent="384040" algn="ctr" defTabSz="346702">
        <a:defRPr sz="4700">
          <a:latin typeface="+mn-lt"/>
          <a:ea typeface="+mn-ea"/>
          <a:cs typeface="+mn-cs"/>
          <a:sym typeface="Helvetica Light"/>
        </a:defRPr>
      </a:lvl5pPr>
      <a:lvl6pPr indent="480050" algn="ctr" defTabSz="346702">
        <a:defRPr sz="4700">
          <a:latin typeface="+mn-lt"/>
          <a:ea typeface="+mn-ea"/>
          <a:cs typeface="+mn-cs"/>
          <a:sym typeface="Helvetica Light"/>
        </a:defRPr>
      </a:lvl6pPr>
      <a:lvl7pPr indent="576059" algn="ctr" defTabSz="346702">
        <a:defRPr sz="4700">
          <a:latin typeface="+mn-lt"/>
          <a:ea typeface="+mn-ea"/>
          <a:cs typeface="+mn-cs"/>
          <a:sym typeface="Helvetica Light"/>
        </a:defRPr>
      </a:lvl7pPr>
      <a:lvl8pPr indent="672069" algn="ctr" defTabSz="346702">
        <a:defRPr sz="4700">
          <a:latin typeface="+mn-lt"/>
          <a:ea typeface="+mn-ea"/>
          <a:cs typeface="+mn-cs"/>
          <a:sym typeface="Helvetica Light"/>
        </a:defRPr>
      </a:lvl8pPr>
      <a:lvl9pPr indent="768079" algn="ctr" defTabSz="346702">
        <a:defRPr sz="4700">
          <a:latin typeface="+mn-lt"/>
          <a:ea typeface="+mn-ea"/>
          <a:cs typeface="+mn-cs"/>
          <a:sym typeface="Helvetica Light"/>
        </a:defRPr>
      </a:lvl9pPr>
    </p:titleStyle>
    <p:bodyStyle>
      <a:lvl1pPr marL="266694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1pPr>
      <a:lvl2pPr marL="533388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2pPr>
      <a:lvl3pPr marL="800082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3pPr>
      <a:lvl4pPr marL="1066776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4pPr>
      <a:lvl5pPr marL="1333471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5pPr>
      <a:lvl6pPr marL="1600165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6pPr>
      <a:lvl7pPr marL="1866859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7pPr>
      <a:lvl8pPr marL="2133553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8pPr>
      <a:lvl9pPr marL="2400247" indent="-266694" defTabSz="346702">
        <a:spcBef>
          <a:spcPts val="2478"/>
        </a:spcBef>
        <a:buSzPct val="75000"/>
        <a:buChar char="•"/>
        <a:defRPr sz="2200">
          <a:latin typeface="+mn-lt"/>
          <a:ea typeface="+mn-ea"/>
          <a:cs typeface="+mn-cs"/>
          <a:sym typeface="Helvetica Light"/>
        </a:defRPr>
      </a:lvl9pPr>
    </p:bodyStyle>
    <p:otherStyle>
      <a:lvl1pPr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96010"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92020"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88030"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84040"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80050"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76059"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72069"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768079" algn="ctr" defTabSz="346702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89908" y="6618716"/>
            <a:ext cx="360000" cy="1282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nb-NO" sz="8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ヒラギノ角ゴ ProN W3" charset="-128"/>
                <a:cs typeface="+mn-cs"/>
                <a:sym typeface="GillSans" charset="0"/>
              </a:defRPr>
            </a:lvl1pPr>
          </a:lstStyle>
          <a:p>
            <a:fld id="{E9949913-A76F-43DF-AC4E-B61A33296C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5400000" flipV="1">
            <a:off x="4341976" y="2044098"/>
            <a:ext cx="1396155" cy="8280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objekt 7" descr="Skärmavbild 2015-10-08 kl. 10.03.3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9730"/>
            <a:ext cx="1031861" cy="508306"/>
          </a:xfrm>
          <a:prstGeom prst="rect">
            <a:avLst/>
          </a:prstGeom>
        </p:spPr>
      </p:pic>
      <p:pic>
        <p:nvPicPr>
          <p:cNvPr id="10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0"/>
            <a:ext cx="9180512" cy="63813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610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lang="nb-NO" sz="3200" kern="1200" cap="all" baseline="0" smtClean="0">
          <a:solidFill>
            <a:srgbClr val="455D6F"/>
          </a:solidFill>
          <a:latin typeface="+mn-lt"/>
          <a:ea typeface="+mj-ea"/>
          <a:cs typeface="Helvetica" pitchFamily="34" charset="0"/>
          <a:sym typeface="Calibri Bold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0" indent="-180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rgbClr val="000000"/>
        </a:buClr>
        <a:buSzPct val="100000"/>
        <a:buFont typeface="Calibri" pitchFamily="34" charset="0"/>
        <a:buChar char="­"/>
        <a:defRPr sz="1600" b="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spcAft>
          <a:spcPts val="600"/>
        </a:spcAft>
        <a:buSzPct val="70000"/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SzPct val="100000"/>
        <a:buFont typeface="Calibri" pitchFamily="34" charset="0"/>
        <a:buChar char="­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green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feature=player_detailpage&amp;v=88_yNb3n47c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omconnect.remion.com/login.htm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46073" y="1796995"/>
            <a:ext cx="5422610" cy="1836421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TOM </a:t>
            </a:r>
            <a:r>
              <a:rPr lang="en-US" sz="5400" b="1" dirty="0">
                <a:solidFill>
                  <a:srgbClr val="FFC000"/>
                </a:solidFill>
              </a:rPr>
              <a:t>1040 Waste compactor</a:t>
            </a:r>
            <a:r>
              <a:rPr lang="en-US" sz="5700" dirty="0"/>
              <a:t/>
            </a:r>
            <a:br>
              <a:rPr lang="en-US" sz="5700" dirty="0"/>
            </a:br>
            <a:endParaRPr lang="en-US" sz="57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B0C180D-C763-4D74-A03F-1D18015B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31" y="3087975"/>
            <a:ext cx="2196444" cy="4072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87" y="609641"/>
            <a:ext cx="3132814" cy="2777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6817" y="353161"/>
            <a:ext cx="1811484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Brought to you by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635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spc="0" dirty="0"/>
              <a:t>Tom</a:t>
            </a:r>
            <a:br>
              <a:rPr lang="en-US" sz="5700" spc="0" dirty="0"/>
            </a:br>
            <a:r>
              <a:rPr lang="en-US" sz="5700" spc="0" dirty="0"/>
              <a:t>Success stories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91" y="640080"/>
            <a:ext cx="3054096" cy="301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9704" y="265350"/>
            <a:ext cx="1948069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Brought</a:t>
            </a:r>
            <a:r>
              <a:rPr kumimoji="0" lang="en-US" sz="1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to you by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2845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86433" y="444500"/>
            <a:ext cx="7396742" cy="1016001"/>
          </a:xfrm>
        </p:spPr>
        <p:txBody>
          <a:bodyPr>
            <a:noAutofit/>
          </a:bodyPr>
          <a:lstStyle/>
          <a:p>
            <a:r>
              <a:rPr lang="en-US" sz="4000" spc="0" dirty="0">
                <a:latin typeface="Effra" panose="020B0603020203020204" pitchFamily="34" charset="0"/>
              </a:rPr>
              <a:t>Case study – blue  ribbon  fried Chicken, NYC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889156" y="2099603"/>
            <a:ext cx="7132439" cy="1578810"/>
          </a:xfrm>
        </p:spPr>
        <p:txBody>
          <a:bodyPr/>
          <a:lstStyle/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1500" dirty="0"/>
              <a:t>Popular fast food restaurant in Manhattan; serves 400-500 guests daily.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1500" dirty="0"/>
              <a:t>Two TOM units installed result in only 1-2 bag switches per day. 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1500" b="1" dirty="0"/>
              <a:t>TOM benefits: </a:t>
            </a:r>
            <a:r>
              <a:rPr lang="en-US" sz="1500" dirty="0"/>
              <a:t>time-saving, less staff needed during the late night shift, reduced waste handling costs and a cleaner, neater environment in the restaurant!  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34" y="4288296"/>
            <a:ext cx="2836667" cy="2118745"/>
          </a:xfrm>
          <a:prstGeom prst="rect">
            <a:avLst/>
          </a:prstGeom>
          <a:ln w="3175">
            <a:noFill/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2" y="4328898"/>
            <a:ext cx="2782307" cy="2078142"/>
          </a:xfrm>
          <a:prstGeom prst="rect">
            <a:avLst/>
          </a:prstGeom>
          <a:ln w="3175">
            <a:noFill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06" y="3943350"/>
            <a:ext cx="1998541" cy="2675732"/>
          </a:xfrm>
          <a:prstGeom prst="rect">
            <a:avLst/>
          </a:prstGeom>
          <a:ln w="3175"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6142"/>
          <a:stretch/>
        </p:blipFill>
        <p:spPr bwMode="auto">
          <a:xfrm>
            <a:off x="7591647" y="1530433"/>
            <a:ext cx="1190846" cy="113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3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2867" y="481012"/>
            <a:ext cx="7460308" cy="882121"/>
          </a:xfrm>
        </p:spPr>
        <p:txBody>
          <a:bodyPr>
            <a:noAutofit/>
          </a:bodyPr>
          <a:lstStyle/>
          <a:p>
            <a:r>
              <a:rPr lang="en-US" sz="3600" spc="0" dirty="0">
                <a:latin typeface="Effra" panose="020B0603020203020204" pitchFamily="34" charset="0"/>
              </a:rPr>
              <a:t>Case study – </a:t>
            </a:r>
            <a:r>
              <a:rPr lang="sv-SE" sz="3600" spc="0" dirty="0">
                <a:latin typeface="Effra" panose="020B0603020203020204" pitchFamily="34" charset="0"/>
              </a:rPr>
              <a:t>restoquick</a:t>
            </a:r>
            <a:r>
              <a:rPr lang="en-US" sz="3600" spc="0" dirty="0">
                <a:latin typeface="Effra" panose="020B0603020203020204" pitchFamily="34" charset="0"/>
              </a:rPr>
              <a:t>,  NL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86433" y="1499450"/>
                <a:ext cx="7264598" cy="2530683"/>
              </a:xfrm>
            </p:spPr>
            <p:txBody>
              <a:bodyPr/>
              <a:lstStyle/>
              <a:p>
                <a:pPr marL="285738" indent="-285738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A small cafeteria located on the busy main street  in Eindhoven City Center in the Netherlands.  </a:t>
                </a:r>
              </a:p>
              <a:p>
                <a:pPr marL="285738" indent="-285738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Savings from day one with TOM installed! One bag switch per day with TOM instead of  6-7 bag switches with traditional waste bins.   </a:t>
                </a:r>
              </a:p>
              <a:p>
                <a:pPr marL="285738" indent="-285738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No waste storage on location; 10 minutes walkway to and from a container a block away.</a:t>
                </a:r>
              </a:p>
              <a:p>
                <a:pPr marL="285738" indent="-285738">
                  <a:buFont typeface="Arial" panose="020B0604020202020204" pitchFamily="34" charset="0"/>
                  <a:buChar char="•"/>
                </a:pPr>
                <a:r>
                  <a:rPr lang="en-US" sz="1500" b="1" dirty="0"/>
                  <a:t>TOM benefits: </a:t>
                </a:r>
                <a:r>
                  <a:rPr lang="en-US" sz="1500" dirty="0"/>
                  <a:t>time saving and a waste handling cost reduction of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</a:rPr>
                      <m:t>€</m:t>
                    </m:r>
                  </m:oMath>
                </a14:m>
                <a:r>
                  <a:rPr lang="en-US" sz="1500" dirty="0"/>
                  <a:t>1200 per year due to smaller container size and less frequent waste collections.       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86433" y="1499450"/>
                <a:ext cx="7264598" cy="2530683"/>
              </a:xfrm>
              <a:blipFill rotWithShape="1">
                <a:blip r:embed="rId2"/>
                <a:stretch>
                  <a:fillRect l="-587" t="-1446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8783836" y="6619082"/>
            <a:ext cx="360164" cy="127794"/>
          </a:xfrm>
          <a:prstGeom prst="rect">
            <a:avLst/>
          </a:prstGeom>
        </p:spPr>
        <p:txBody>
          <a:bodyPr lIns="38404" tIns="19202" rIns="38404" bIns="19202"/>
          <a:lstStyle/>
          <a:p>
            <a:pPr marL="0" marR="0" lvl="0" indent="0" algn="ctr" defTabSz="34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49913-A76F-43DF-AC4E-B61A33296CE7}" type="slidenum">
              <a:rPr kumimoji="0" 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E8EFED">
                    <a:lumMod val="50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346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E8EFED">
                  <a:lumMod val="50000"/>
                </a:srgbClr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53" y="4022741"/>
            <a:ext cx="3456501" cy="2504282"/>
          </a:xfrm>
          <a:prstGeom prst="rect">
            <a:avLst/>
          </a:prstGeom>
          <a:ln w="3175">
            <a:noFill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4030133"/>
            <a:ext cx="2450204" cy="249689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376412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287867" y="767842"/>
            <a:ext cx="8566557" cy="697260"/>
          </a:xfrm>
        </p:spPr>
        <p:txBody>
          <a:bodyPr>
            <a:noAutofit/>
          </a:bodyPr>
          <a:lstStyle/>
          <a:p>
            <a:r>
              <a:rPr lang="en-US" sz="3600" spc="0" dirty="0">
                <a:latin typeface="Effra" panose="020B0603020203020204" pitchFamily="34" charset="0"/>
              </a:rPr>
              <a:t>Case study – </a:t>
            </a:r>
            <a:r>
              <a:rPr lang="sv-SE" sz="3600" spc="0" dirty="0">
                <a:latin typeface="Effra" panose="020B0603020203020204" pitchFamily="34" charset="0"/>
              </a:rPr>
              <a:t>new york airports</a:t>
            </a:r>
            <a:endParaRPr lang="en-US" sz="3600" spc="0" dirty="0">
              <a:latin typeface="Effra" panose="020B0603020203020204" pitchFamily="34" charset="0"/>
            </a:endParaRP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986434" y="1588741"/>
            <a:ext cx="7132439" cy="1954961"/>
          </a:xfrm>
        </p:spPr>
        <p:txBody>
          <a:bodyPr/>
          <a:lstStyle/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total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80 TOM units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the airports JFK, La Guardia and Newark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Located at security, at the baggage claim and in the lounges.  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Operated by a facility management company</a:t>
            </a:r>
          </a:p>
          <a:p>
            <a:pPr marL="285738" indent="-285738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TOM benefits: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resource saving for the facility manager; much less frequent bag switches and check ups on the machines, positive hygienic effect thanks to touch-free shutter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3787884"/>
            <a:ext cx="3785263" cy="2623344"/>
          </a:xfrm>
          <a:prstGeom prst="rect">
            <a:avLst/>
          </a:prstGeom>
          <a:ln w="3175">
            <a:noFill/>
          </a:ln>
        </p:spPr>
      </p:pic>
      <p:sp>
        <p:nvSpPr>
          <p:cNvPr id="6" name="Rektangel 5"/>
          <p:cNvSpPr/>
          <p:nvPr/>
        </p:nvSpPr>
        <p:spPr>
          <a:xfrm>
            <a:off x="6928061" y="297731"/>
            <a:ext cx="2006425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34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/>
                <a:sym typeface="Helvetica Light"/>
              </a:rPr>
              <a:t>UNOFFICIAL REFERENCE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/>
                <a:sym typeface="Helvetica Light"/>
              </a:rPr>
              <a:t/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/>
                <a:sym typeface="Helvetica Light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61" y="3778609"/>
            <a:ext cx="3398574" cy="2056012"/>
          </a:xfrm>
          <a:prstGeom prst="rect">
            <a:avLst/>
          </a:prstGeom>
          <a:ln w="3175">
            <a:noFill/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54" y="4806615"/>
            <a:ext cx="2555213" cy="1898192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96509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7" y="1223692"/>
            <a:ext cx="3912042" cy="3114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1881" y="5038016"/>
            <a:ext cx="350652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sym typeface="Helvetica Light"/>
              </a:rPr>
              <a:t>Contact Franklin Cruz, 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Exclusive 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Distributor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sym typeface="Helvetica Light"/>
              </a:rPr>
              <a:t>Direct Environmental Corp.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sym typeface="Helvetica Light"/>
              </a:rPr>
              <a:t>(A Certified Minority Business Enterprise)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1231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Lafayette Avenue – 2</a:t>
            </a:r>
            <a:r>
              <a:rPr kumimoji="0" lang="en-US" sz="12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nd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Floor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rgbClr val="000000"/>
                </a:solidFill>
                <a:sym typeface="Helvetica Light"/>
              </a:rPr>
              <a:t>Bronx, NY</a:t>
            </a:r>
            <a:r>
              <a:rPr lang="en-US" sz="1200" dirty="0" smtClean="0">
                <a:solidFill>
                  <a:srgbClr val="000000"/>
                </a:solidFill>
                <a:sym typeface="Helvetica Light"/>
              </a:rPr>
              <a:t> 10474</a:t>
            </a:r>
            <a:endParaRPr kumimoji="0" lang="en-US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Tel: 1-718-607-7658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sym typeface="Helvetica Light"/>
              </a:rPr>
              <a:t>Fax: 1-718-504-7873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sym typeface="Helvetica Light"/>
              </a:rPr>
              <a:t>Web: </a:t>
            </a:r>
            <a:r>
              <a:rPr lang="en-US" sz="1200" dirty="0" smtClean="0">
                <a:solidFill>
                  <a:srgbClr val="000000"/>
                </a:solidFill>
                <a:sym typeface="Helvetica Light"/>
                <a:hlinkClick r:id="rId3"/>
              </a:rPr>
              <a:t>www.decgreen.com</a:t>
            </a:r>
            <a:r>
              <a:rPr lang="en-US" sz="1200" dirty="0" smtClean="0">
                <a:solidFill>
                  <a:srgbClr val="000000"/>
                </a:solidFill>
                <a:sym typeface="Helvetica Light"/>
              </a:rPr>
              <a:t>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5885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742" y="610039"/>
            <a:ext cx="7770434" cy="1016001"/>
          </a:xfrm>
        </p:spPr>
        <p:txBody>
          <a:bodyPr>
            <a:normAutofit/>
          </a:bodyPr>
          <a:lstStyle/>
          <a:p>
            <a:r>
              <a:rPr lang="en-US" sz="4000" b="1" spc="0" dirty="0">
                <a:solidFill>
                  <a:srgbClr val="FFC000"/>
                </a:solidFill>
                <a:latin typeface="Effra" panose="020B0603020203020204" pitchFamily="34" charset="0"/>
              </a:rPr>
              <a:t>Meet TOM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612742" y="1348033"/>
            <a:ext cx="8066915" cy="37954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TOM – the smart waste compactor for public spaces </a:t>
            </a:r>
            <a:br>
              <a:rPr lang="en-US" sz="2400" b="1" dirty="0"/>
            </a:br>
            <a:endParaRPr lang="en-US" sz="500" b="1" dirty="0"/>
          </a:p>
          <a:p>
            <a:pPr marL="285738" indent="-285738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/>
              <a:t>Contributes to a clean, orderly and inviting environment. </a:t>
            </a:r>
          </a:p>
          <a:p>
            <a:pPr marL="285738" indent="-285738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/>
              <a:t>Enhances productivity: More productive use of time for the staff!</a:t>
            </a:r>
          </a:p>
          <a:p>
            <a:pPr marL="285738" indent="-285738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/>
              <a:t>Liberates valuable storage space.</a:t>
            </a:r>
          </a:p>
          <a:p>
            <a:pPr marL="285738" indent="-285738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/>
              <a:t>Creates a friendlier and less labor-intensive and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time-consuming procedure for dealing with trash.</a:t>
            </a:r>
          </a:p>
          <a:p>
            <a:pPr>
              <a:lnSpc>
                <a:spcPct val="110000"/>
              </a:lnSpc>
            </a:pPr>
            <a:r>
              <a:rPr lang="en-US" dirty="0"/>
              <a:t>Communicates fullness level and readiness. </a:t>
            </a:r>
          </a:p>
          <a:p>
            <a:pPr>
              <a:lnSpc>
                <a:spcPct val="110000"/>
              </a:lnSpc>
            </a:pPr>
            <a:r>
              <a:rPr lang="en-US" dirty="0"/>
              <a:t>Provides a hygienic method of waste disposal and recycling </a:t>
            </a:r>
          </a:p>
          <a:p>
            <a:pPr>
              <a:lnSpc>
                <a:spcPct val="110000"/>
              </a:lnSpc>
            </a:pPr>
            <a:r>
              <a:rPr lang="en-US" dirty="0"/>
              <a:t>Designed to be wrapped with custom graphics and designs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2A7D69-E256-4FBD-A866-6F68CCE1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90" y="3095849"/>
            <a:ext cx="1708479" cy="33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US" sz="400" b="1" dirty="0"/>
          </a:p>
          <a:p>
            <a:pPr marL="285744" indent="-285744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/>
              <a:t>Is about the same size as a conventional waste bin but can hold </a:t>
            </a:r>
            <a:br>
              <a:rPr lang="en-US" sz="1800" dirty="0"/>
            </a:br>
            <a:r>
              <a:rPr lang="en-US" sz="1800" dirty="0"/>
              <a:t>up to 7 times more waste! </a:t>
            </a:r>
          </a:p>
          <a:p>
            <a:pPr marL="285744" indent="-285744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/>
              <a:t>Perfect for areas with high foot traffic</a:t>
            </a:r>
          </a:p>
          <a:p>
            <a:pPr marL="285744" indent="-285744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/>
              <a:t>TOM saves time, space and money + keeps the environment </a:t>
            </a:r>
            <a:br>
              <a:rPr lang="en-US" sz="1800" dirty="0"/>
            </a:br>
            <a:r>
              <a:rPr lang="en-US" sz="1800" dirty="0"/>
              <a:t>at the customer site tidy and hygienic!  </a:t>
            </a:r>
          </a:p>
          <a:p>
            <a:endParaRPr lang="en-US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type="body" idx="13"/>
          </p:nvPr>
        </p:nvSpPr>
        <p:spPr>
          <a:xfrm>
            <a:off x="468312" y="1195638"/>
            <a:ext cx="8208143" cy="50517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TOM – the smart waste compactor for public spaces </a:t>
            </a:r>
            <a:br>
              <a:rPr lang="en-US" b="1" dirty="0"/>
            </a:br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Meet TOM</a:t>
            </a:r>
          </a:p>
        </p:txBody>
      </p:sp>
      <p:sp>
        <p:nvSpPr>
          <p:cNvPr id="6" name="Rektangel 5"/>
          <p:cNvSpPr/>
          <p:nvPr/>
        </p:nvSpPr>
        <p:spPr>
          <a:xfrm>
            <a:off x="7164288" y="3573016"/>
            <a:ext cx="1656184" cy="2448271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pPr marL="0" marR="0" lvl="0" indent="0" algn="ctr" defTabSz="34671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09" y="3861048"/>
            <a:ext cx="1055831" cy="2016224"/>
          </a:xfrm>
          <a:prstGeom prst="rect">
            <a:avLst/>
          </a:prstGeom>
        </p:spPr>
      </p:pic>
      <p:pic>
        <p:nvPicPr>
          <p:cNvPr id="9" name="Picture 2" descr="http://www.noarlungapackaging.com/wp-content/themes/shopperpress/thumbs/maxpax%2077%20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33" y="4566841"/>
            <a:ext cx="1109625" cy="13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oarlungapackaging.com/wp-content/themes/shopperpress/thumbs/maxpax%2077%20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1" y="4568772"/>
            <a:ext cx="1109624" cy="13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oarlungapackaging.com/wp-content/themes/shopperpress/thumbs/maxpax%2077%20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08" y="4566841"/>
            <a:ext cx="1109625" cy="13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oarlungapackaging.com/wp-content/themes/shopperpress/thumbs/maxpax%2077%20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69" y="4566841"/>
            <a:ext cx="1109625" cy="13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oarlungapackaging.com/wp-content/themes/shopperpress/thumbs/maxpax%2077%20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39" y="4566842"/>
            <a:ext cx="1109625" cy="13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oarlungapackaging.com/wp-content/themes/shopperpress/thumbs/maxpax%2077%20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43" y="4566841"/>
            <a:ext cx="1109625" cy="13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oarlungapackaging.com/wp-content/themes/shopperpress/thumbs/maxpax%2077%20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47" y="4568772"/>
            <a:ext cx="1109625" cy="13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motion-sensor gets activated when someone is approaching and TOM opens the shutter automatically. The sensor range is adaptable to the conditions in your environment</a:t>
            </a:r>
            <a:r>
              <a:rPr lang="en-US" sz="1800" b="1" dirty="0"/>
              <a:t>.  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>
                <a:latin typeface="+mj-lt"/>
              </a:rPr>
              <a:t>TOM´s</a:t>
            </a:r>
            <a:r>
              <a:rPr lang="sv-SE" dirty="0">
                <a:latin typeface="+mj-lt"/>
              </a:rPr>
              <a:t> intuition</a:t>
            </a:r>
          </a:p>
        </p:txBody>
      </p:sp>
      <p:pic>
        <p:nvPicPr>
          <p:cNvPr id="5" name="Bildobjekt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2" y="3306899"/>
            <a:ext cx="4068937" cy="2434790"/>
          </a:xfrm>
          <a:prstGeom prst="rect">
            <a:avLst/>
          </a:prstGeom>
        </p:spPr>
      </p:pic>
      <p:pic>
        <p:nvPicPr>
          <p:cNvPr id="7" name="Picture 2" descr="http://www2.mcdonalds.co.uk/static/img/ourworld/ourworld-waste-in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1" y="3303589"/>
            <a:ext cx="3360812" cy="23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7"/>
          <p:cNvCxnSpPr/>
          <p:nvPr/>
        </p:nvCxnSpPr>
        <p:spPr>
          <a:xfrm>
            <a:off x="669005" y="3276551"/>
            <a:ext cx="3337626" cy="2465138"/>
          </a:xfrm>
          <a:prstGeom prst="line">
            <a:avLst/>
          </a:prstGeom>
          <a:noFill/>
          <a:ln w="120650" cap="flat">
            <a:solidFill>
              <a:srgbClr val="FF66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Rak 8"/>
          <p:cNvCxnSpPr/>
          <p:nvPr/>
        </p:nvCxnSpPr>
        <p:spPr>
          <a:xfrm flipV="1">
            <a:off x="673251" y="3303589"/>
            <a:ext cx="3333380" cy="2376058"/>
          </a:xfrm>
          <a:prstGeom prst="line">
            <a:avLst/>
          </a:prstGeom>
          <a:noFill/>
          <a:ln w="120650" cap="flat">
            <a:solidFill>
              <a:srgbClr val="FF66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5" y="6400801"/>
            <a:ext cx="77167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86597" y="452438"/>
            <a:ext cx="7396742" cy="1016001"/>
          </a:xfrm>
        </p:spPr>
        <p:txBody>
          <a:bodyPr>
            <a:noAutofit/>
          </a:bodyPr>
          <a:lstStyle/>
          <a:p>
            <a:r>
              <a:rPr lang="en-US" sz="4000" b="1" spc="0" dirty="0">
                <a:solidFill>
                  <a:srgbClr val="FFC000"/>
                </a:solidFill>
                <a:latin typeface="Effra" panose="020B0603020203020204" pitchFamily="34" charset="0"/>
              </a:rPr>
              <a:t>TOM’s many exciting Features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855133" y="3086100"/>
            <a:ext cx="7357322" cy="3543300"/>
          </a:xfrm>
        </p:spPr>
        <p:txBody>
          <a:bodyPr/>
          <a:lstStyle/>
          <a:p>
            <a:pPr marL="285738" indent="-285738">
              <a:buFont typeface="Arial" pitchFamily="34" charset="0"/>
              <a:buChar char="•"/>
            </a:pPr>
            <a:r>
              <a:rPr lang="en-US" sz="1500" b="1" dirty="0"/>
              <a:t>Automatic shutter:</a:t>
            </a:r>
            <a:r>
              <a:rPr lang="en-US" sz="1500" dirty="0"/>
              <a:t> Radar senses people approaching – touch free operation! </a:t>
            </a:r>
          </a:p>
          <a:p>
            <a:pPr lvl="0"/>
            <a:r>
              <a:rPr lang="en-US" sz="1500" dirty="0"/>
              <a:t>Tom can hold </a:t>
            </a:r>
            <a:r>
              <a:rPr lang="en-US" sz="1500" i="1" dirty="0"/>
              <a:t>up to</a:t>
            </a:r>
            <a:r>
              <a:rPr lang="en-US" sz="1500" dirty="0"/>
              <a:t> 7X more than a conventional trash bin before the bag is full.</a:t>
            </a:r>
          </a:p>
          <a:p>
            <a:pPr lvl="0"/>
            <a:r>
              <a:rPr lang="en-US" sz="1500" dirty="0"/>
              <a:t>TOM has an easy to read status indicator bar, and staff can be alerted when TOM is full!</a:t>
            </a:r>
          </a:p>
          <a:p>
            <a:pPr lvl="0"/>
            <a:r>
              <a:rPr lang="en-US" sz="1500" dirty="0"/>
              <a:t>Tom works on standard single-phase power and is easy to install, operate, and maintain.  </a:t>
            </a:r>
          </a:p>
          <a:p>
            <a:pPr lvl="0"/>
            <a:r>
              <a:rPr lang="en-US" sz="1500" dirty="0"/>
              <a:t>TOM is quiet, operating at just 51 dB or less.</a:t>
            </a:r>
          </a:p>
          <a:p>
            <a:pPr lvl="0"/>
            <a:r>
              <a:rPr lang="en-US" sz="1500" dirty="0"/>
              <a:t>Thanks to a built-in sensor, TOM can tell when there is a low traffic period (30 minutes or more without anyone approaching). During that time, TOM compresses the trash and keeps it compacted.</a:t>
            </a:r>
          </a:p>
          <a:p>
            <a:pPr marL="285738" indent="-285738">
              <a:buFont typeface="Arial" pitchFamily="34" charset="0"/>
              <a:buChar char="•"/>
            </a:pPr>
            <a:r>
              <a:rPr lang="en-US" sz="1500" b="1" dirty="0"/>
              <a:t>Beautiful design: </a:t>
            </a:r>
            <a:r>
              <a:rPr lang="en-US" sz="1500" dirty="0"/>
              <a:t>gray silvery finish as standard surface.</a:t>
            </a:r>
          </a:p>
          <a:p>
            <a:pPr marL="285738" indent="-285738">
              <a:buFont typeface="Arial" pitchFamily="34" charset="0"/>
              <a:buChar char="•"/>
            </a:pPr>
            <a:endParaRPr lang="en-US" sz="1500" dirty="0"/>
          </a:p>
          <a:p>
            <a:pPr marL="285738" indent="-285738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95" y="1349127"/>
            <a:ext cx="2089531" cy="14759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03" y="1349128"/>
            <a:ext cx="2688230" cy="147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754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4033" y="546100"/>
            <a:ext cx="7396742" cy="817033"/>
          </a:xfrm>
        </p:spPr>
        <p:txBody>
          <a:bodyPr>
            <a:normAutofit/>
          </a:bodyPr>
          <a:lstStyle/>
          <a:p>
            <a:r>
              <a:rPr lang="en-US" sz="3200" b="1" spc="0" dirty="0">
                <a:solidFill>
                  <a:srgbClr val="FFC000"/>
                </a:solidFill>
              </a:rPr>
              <a:t>Configure TOM for Your Needs: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986434" y="1460500"/>
            <a:ext cx="7132439" cy="3265488"/>
          </a:xfrm>
        </p:spPr>
        <p:txBody>
          <a:bodyPr/>
          <a:lstStyle/>
          <a:p>
            <a:pPr marL="285738" indent="-285738">
              <a:buFont typeface="Arial" pitchFamily="34" charset="0"/>
              <a:buChar char="•"/>
            </a:pPr>
            <a:r>
              <a:rPr lang="en-US" sz="1700" b="1" dirty="0"/>
              <a:t>TOM Connect – </a:t>
            </a:r>
            <a:r>
              <a:rPr lang="en-US" sz="1700" dirty="0"/>
              <a:t>a modem-based communication module, so TOM can communicate via e-mails to staff! </a:t>
            </a:r>
          </a:p>
          <a:p>
            <a:pPr marL="285738" indent="-285738">
              <a:buFont typeface="Arial" pitchFamily="34" charset="0"/>
              <a:buChar char="•"/>
            </a:pPr>
            <a:r>
              <a:rPr lang="en-US" sz="1700" b="1" dirty="0"/>
              <a:t>TOM options: </a:t>
            </a:r>
            <a:r>
              <a:rPr lang="en-US" sz="1700" dirty="0"/>
              <a:t>the tray holder, the bag trolley, the transparency kit, either front or rear door bin access, liquid module, casters.</a:t>
            </a:r>
          </a:p>
          <a:p>
            <a:pPr marL="285738" indent="-285738">
              <a:buFont typeface="Arial" pitchFamily="34" charset="0"/>
              <a:buChar char="•"/>
            </a:pPr>
            <a:r>
              <a:rPr lang="en-US" sz="1700" b="1" dirty="0"/>
              <a:t>Eye-catching cool wrappings  </a:t>
            </a:r>
            <a:r>
              <a:rPr lang="en-US" sz="1700" dirty="0"/>
              <a:t>- company logo or brand information designed to make TOM fit in or to stand out!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7" y="4484983"/>
            <a:ext cx="1337597" cy="202211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9" y="3859352"/>
            <a:ext cx="758363" cy="9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63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“TOM Connect” provides information on the status of your fleet of activated TOM units!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TOM sends two types of notifications: ”Full (bag)” and Fault”.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A stable Internet connection is necessary in the environment where TOM is installed for Connect to work properly.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TOM Connect gives you access to a web portal 24/7</a:t>
            </a:r>
            <a:endParaRPr lang="en-US" sz="15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feature’s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68948"/>
            <a:ext cx="4088404" cy="25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1" y="6382909"/>
            <a:ext cx="736092" cy="4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2777" y="474243"/>
            <a:ext cx="4048023" cy="1016001"/>
          </a:xfrm>
        </p:spPr>
        <p:txBody>
          <a:bodyPr>
            <a:normAutofit/>
          </a:bodyPr>
          <a:lstStyle/>
          <a:p>
            <a:r>
              <a:rPr lang="en-US" sz="3200" b="1" spc="0" dirty="0">
                <a:solidFill>
                  <a:srgbClr val="FFC000"/>
                </a:solidFill>
                <a:latin typeface="Effra" panose="020B0603020203020204" pitchFamily="34" charset="0"/>
              </a:rPr>
              <a:t>Tom </a:t>
            </a:r>
            <a:r>
              <a:rPr lang="en-US" sz="3200" b="1" spc="0" dirty="0" smtClean="0">
                <a:solidFill>
                  <a:srgbClr val="FFC000"/>
                </a:solidFill>
                <a:latin typeface="Effra" panose="020B0603020203020204" pitchFamily="34" charset="0"/>
              </a:rPr>
              <a:t>FOR HOSPITALS</a:t>
            </a:r>
            <a:endParaRPr lang="en-US" sz="3200" b="1" spc="0" dirty="0">
              <a:solidFill>
                <a:srgbClr val="FFC000"/>
              </a:solidFill>
              <a:latin typeface="Effra" panose="020B0603020203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8783836" y="6619082"/>
            <a:ext cx="360164" cy="127794"/>
          </a:xfrm>
          <a:prstGeom prst="rect">
            <a:avLst/>
          </a:prstGeom>
        </p:spPr>
        <p:txBody>
          <a:bodyPr lIns="38404" tIns="19202" rIns="38404" bIns="19202"/>
          <a:lstStyle/>
          <a:p>
            <a:pPr marL="0" marR="0" lvl="0" indent="0" algn="ctr" defTabSz="34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49913-A76F-43DF-AC4E-B61A33296CE7}" type="slidenum">
              <a:rPr kumimoji="0" 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E8EFED">
                    <a:lumMod val="50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346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E8EFED">
                  <a:lumMod val="50000"/>
                </a:srgbClr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27" y="1751983"/>
            <a:ext cx="2595022" cy="467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4" y="1759036"/>
            <a:ext cx="2762218" cy="4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72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245" y="952501"/>
            <a:ext cx="4412974" cy="716281"/>
          </a:xfrm>
        </p:spPr>
        <p:txBody>
          <a:bodyPr/>
          <a:lstStyle/>
          <a:p>
            <a:r>
              <a:rPr lang="en-US" sz="3600" b="1" u="sng" spc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n-US" sz="3600" b="1" u="sng" spc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3600" spc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6434" y="2011681"/>
            <a:ext cx="7132439" cy="3703320"/>
          </a:xfrm>
        </p:spPr>
        <p:txBody>
          <a:bodyPr/>
          <a:lstStyle/>
          <a:p>
            <a:pPr lvl="0"/>
            <a:r>
              <a:rPr lang="en-US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COST SAVINGS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– less time spent on waste handling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and more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to the maintenance of other areas of importance within the facilities.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COST SAVINGS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– Because TOM holds significantly more trash, fewer trash bags will be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and fewer bags will be sent to the landfill.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SAVINGS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– Fewer TOMs are needed, so additional space is freed up in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cafeterias and other common areas.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 DISPOSAL SAVINGS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– TOM’s compacted waste can result in fewer trash pick-ups which results in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reduction in pulls by the carting company.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HYGIENIC DISPOSAL OPERATION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– Tom’s hands-free operation will be appreciated by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 and helps mitigate transference of pathogens.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SUSTAINABILITY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Less trash volume = less transportation = reduced CO</a:t>
            </a:r>
            <a:r>
              <a:rPr lang="en-US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emission.</a:t>
            </a:r>
          </a:p>
          <a:p>
            <a:pPr lvl="0"/>
            <a:r>
              <a:rPr lang="en-US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CLEANER ENVIRONMENT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curb appeal.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more overflowing waste receptacles.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01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rwak PPT template">
  <a:themeElements>
    <a:clrScheme name="Tomra">
      <a:dk1>
        <a:srgbClr val="000000"/>
      </a:dk1>
      <a:lt1>
        <a:srgbClr val="FFFFFF"/>
      </a:lt1>
      <a:dk2>
        <a:srgbClr val="001A38"/>
      </a:dk2>
      <a:lt2>
        <a:srgbClr val="E8EFED"/>
      </a:lt2>
      <a:accent1>
        <a:srgbClr val="001A38"/>
      </a:accent1>
      <a:accent2>
        <a:srgbClr val="455D6F"/>
      </a:accent2>
      <a:accent3>
        <a:srgbClr val="6E8186"/>
      </a:accent3>
      <a:accent4>
        <a:srgbClr val="E8EFED"/>
      </a:accent4>
      <a:accent5>
        <a:srgbClr val="A9C398"/>
      </a:accent5>
      <a:accent6>
        <a:srgbClr val="1FC0DA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36000" tIns="36000" rIns="36000" bIns="3600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758</Words>
  <Application>Microsoft Office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White</vt:lpstr>
      <vt:lpstr>Orwak PPT template</vt:lpstr>
      <vt:lpstr>TOM 1040 Waste compactor </vt:lpstr>
      <vt:lpstr>Meet TOM</vt:lpstr>
      <vt:lpstr>Meet TOM</vt:lpstr>
      <vt:lpstr>TOM´s intuition</vt:lpstr>
      <vt:lpstr>TOM’s many exciting Features</vt:lpstr>
      <vt:lpstr>Configure TOM for Your Needs:</vt:lpstr>
      <vt:lpstr>tom connect feature’s  </vt:lpstr>
      <vt:lpstr>Tom FOR HOSPITALS</vt:lpstr>
      <vt:lpstr>TOM Benefits</vt:lpstr>
      <vt:lpstr>Tom Success stories</vt:lpstr>
      <vt:lpstr>Case study – blue  ribbon  fried Chicken, NYC  </vt:lpstr>
      <vt:lpstr>Case study – restoquick,  NL</vt:lpstr>
      <vt:lpstr>Case study – new york airports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Orwak’s TOM 1040</dc:title>
  <dc:creator>Mark Lanning</dc:creator>
  <cp:lastModifiedBy>Franklin Cruz</cp:lastModifiedBy>
  <cp:revision>20</cp:revision>
  <dcterms:created xsi:type="dcterms:W3CDTF">2017-10-03T13:14:41Z</dcterms:created>
  <dcterms:modified xsi:type="dcterms:W3CDTF">2017-10-14T05:38:11Z</dcterms:modified>
</cp:coreProperties>
</file>